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Open Sans" panose="020B0606030504020204" pitchFamily="34" charset="0"/>
      <p:regular r:id="rId8"/>
      <p:bold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GMCOwR1iEPejz+LUvn0ynYsPa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300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8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97" name="Google Shape;97;p1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98" name="Google Shape;98;p1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99" name="Google Shape;99;p1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00" name="Google Shape;100;p1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grpSp>
        <p:nvGrpSpPr>
          <p:cNvPr id="101" name="Google Shape;101;p1"/>
          <p:cNvGrpSpPr/>
          <p:nvPr/>
        </p:nvGrpSpPr>
        <p:grpSpPr>
          <a:xfrm>
            <a:off x="-1" y="-144661"/>
            <a:ext cx="13787991" cy="2738536"/>
            <a:chOff x="0" y="-38100"/>
            <a:chExt cx="4285959" cy="721260"/>
          </a:xfrm>
        </p:grpSpPr>
        <p:sp>
          <p:nvSpPr>
            <p:cNvPr id="102" name="Google Shape;102;p1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/>
          <p:nvPr/>
        </p:nvSpPr>
        <p:spPr>
          <a:xfrm>
            <a:off x="1028700" y="410361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05" name="Google Shape;105;p1"/>
          <p:cNvSpPr/>
          <p:nvPr/>
        </p:nvSpPr>
        <p:spPr>
          <a:xfrm>
            <a:off x="3848509" y="851364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5"/>
                </a:lnTo>
                <a:lnTo>
                  <a:pt x="0" y="795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grpSp>
        <p:nvGrpSpPr>
          <p:cNvPr id="106" name="Google Shape;106;p1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07" name="Google Shape;107;p1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08" name="Google Shape;108;p1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"/>
          <p:cNvSpPr txBox="1"/>
          <p:nvPr/>
        </p:nvSpPr>
        <p:spPr>
          <a:xfrm>
            <a:off x="3477251" y="2321039"/>
            <a:ext cx="11363206" cy="396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2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Raccomandazioni per il colloquio PFI</a:t>
            </a:r>
            <a:endParaRPr lang="it-IT" noProof="0" dirty="0"/>
          </a:p>
        </p:txBody>
      </p:sp>
      <p:sp>
        <p:nvSpPr>
          <p:cNvPr id="110" name="Google Shape;110;p1"/>
          <p:cNvSpPr txBox="1"/>
          <p:nvPr/>
        </p:nvSpPr>
        <p:spPr>
          <a:xfrm>
            <a:off x="3603165" y="6440271"/>
            <a:ext cx="11081670" cy="241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it-IT" sz="2800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Un framework </a:t>
            </a:r>
            <a:r>
              <a:rPr lang="it-IT" sz="2800" b="1" noProof="0" dirty="0" err="1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semistrutturato</a:t>
            </a:r>
            <a:r>
              <a:rPr lang="it-IT" sz="2800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 per tenere colloqui inclusivi e comprensivi della neurodiversità, in modo da costruire fiducia, identificare le barriere e definire un supporto significativo</a:t>
            </a:r>
            <a:endParaRPr lang="it-IT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116" name="Google Shape;116;p2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2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119" name="Google Shape;119;p2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2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122" name="Google Shape;122;p2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" name="Google Shape;124;p2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125" name="Google Shape;125;p2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oogle Shape;127;p2"/>
          <p:cNvGrpSpPr/>
          <p:nvPr/>
        </p:nvGrpSpPr>
        <p:grpSpPr>
          <a:xfrm>
            <a:off x="-1" y="-144661"/>
            <a:ext cx="13787991" cy="2738536"/>
            <a:chOff x="0" y="-38100"/>
            <a:chExt cx="4285959" cy="721260"/>
          </a:xfrm>
        </p:grpSpPr>
        <p:sp>
          <p:nvSpPr>
            <p:cNvPr id="128" name="Google Shape;128;p2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2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31" name="Google Shape;131;p2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32" name="Google Shape;132;p2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33" name="Google Shape;133;p2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34" name="Google Shape;134;p2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35" name="Google Shape;135;p2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36" name="Google Shape;136;p2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grpSp>
        <p:nvGrpSpPr>
          <p:cNvPr id="137" name="Google Shape;137;p2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38" name="Google Shape;138;p2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39" name="Google Shape;139;p2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" name="Google Shape;140;p2"/>
          <p:cNvSpPr/>
          <p:nvPr/>
        </p:nvSpPr>
        <p:spPr>
          <a:xfrm>
            <a:off x="3983820" y="6260634"/>
            <a:ext cx="1363334" cy="1293928"/>
          </a:xfrm>
          <a:custGeom>
            <a:avLst/>
            <a:gdLst/>
            <a:ahLst/>
            <a:cxnLst/>
            <a:rect l="l" t="t" r="r" b="b"/>
            <a:pathLst>
              <a:path w="1363334" h="1293928" extrusionOk="0">
                <a:moveTo>
                  <a:pt x="0" y="0"/>
                </a:moveTo>
                <a:lnTo>
                  <a:pt x="1363334" y="0"/>
                </a:lnTo>
                <a:lnTo>
                  <a:pt x="1363334" y="1293928"/>
                </a:lnTo>
                <a:lnTo>
                  <a:pt x="0" y="129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41" name="Google Shape;141;p2"/>
          <p:cNvSpPr/>
          <p:nvPr/>
        </p:nvSpPr>
        <p:spPr>
          <a:xfrm>
            <a:off x="3819362" y="3835466"/>
            <a:ext cx="1319617" cy="1477184"/>
          </a:xfrm>
          <a:custGeom>
            <a:avLst/>
            <a:gdLst/>
            <a:ahLst/>
            <a:cxnLst/>
            <a:rect l="l" t="t" r="r" b="b"/>
            <a:pathLst>
              <a:path w="1319617" h="1477184" extrusionOk="0">
                <a:moveTo>
                  <a:pt x="0" y="0"/>
                </a:moveTo>
                <a:lnTo>
                  <a:pt x="1319617" y="0"/>
                </a:lnTo>
                <a:lnTo>
                  <a:pt x="1319617" y="1477184"/>
                </a:lnTo>
                <a:lnTo>
                  <a:pt x="0" y="14771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42" name="Google Shape;142;p2"/>
          <p:cNvSpPr/>
          <p:nvPr/>
        </p:nvSpPr>
        <p:spPr>
          <a:xfrm>
            <a:off x="9323345" y="4788343"/>
            <a:ext cx="1783613" cy="1472292"/>
          </a:xfrm>
          <a:custGeom>
            <a:avLst/>
            <a:gdLst/>
            <a:ahLst/>
            <a:cxnLst/>
            <a:rect l="l" t="t" r="r" b="b"/>
            <a:pathLst>
              <a:path w="1783613" h="1472292" extrusionOk="0">
                <a:moveTo>
                  <a:pt x="0" y="0"/>
                </a:moveTo>
                <a:lnTo>
                  <a:pt x="1783613" y="0"/>
                </a:lnTo>
                <a:lnTo>
                  <a:pt x="1783613" y="1472291"/>
                </a:lnTo>
                <a:lnTo>
                  <a:pt x="0" y="1472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43" name="Google Shape;143;p2"/>
          <p:cNvSpPr/>
          <p:nvPr/>
        </p:nvSpPr>
        <p:spPr>
          <a:xfrm>
            <a:off x="9475450" y="7184559"/>
            <a:ext cx="1479403" cy="1552808"/>
          </a:xfrm>
          <a:custGeom>
            <a:avLst/>
            <a:gdLst/>
            <a:ahLst/>
            <a:cxnLst/>
            <a:rect l="l" t="t" r="r" b="b"/>
            <a:pathLst>
              <a:path w="1479403" h="1552808" extrusionOk="0">
                <a:moveTo>
                  <a:pt x="0" y="0"/>
                </a:moveTo>
                <a:lnTo>
                  <a:pt x="1479403" y="0"/>
                </a:lnTo>
                <a:lnTo>
                  <a:pt x="1479403" y="1552808"/>
                </a:lnTo>
                <a:lnTo>
                  <a:pt x="0" y="1552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44" name="Google Shape;144;p2"/>
          <p:cNvSpPr txBox="1"/>
          <p:nvPr/>
        </p:nvSpPr>
        <p:spPr>
          <a:xfrm>
            <a:off x="3141643" y="2262664"/>
            <a:ext cx="12004715" cy="159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72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Obiettivi del colloquio PFI</a:t>
            </a:r>
            <a:endParaRPr lang="it-IT" noProof="0" dirty="0"/>
          </a:p>
        </p:txBody>
      </p:sp>
      <p:sp>
        <p:nvSpPr>
          <p:cNvPr id="145" name="Google Shape;145;p2"/>
          <p:cNvSpPr txBox="1"/>
          <p:nvPr/>
        </p:nvSpPr>
        <p:spPr>
          <a:xfrm>
            <a:off x="4148277" y="4394672"/>
            <a:ext cx="579801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Esplorare l’autopercezione</a:t>
            </a:r>
            <a:endParaRPr lang="it-IT" noProof="0" dirty="0"/>
          </a:p>
        </p:txBody>
      </p:sp>
      <p:sp>
        <p:nvSpPr>
          <p:cNvPr id="146" name="Google Shape;146;p2"/>
          <p:cNvSpPr txBox="1"/>
          <p:nvPr/>
        </p:nvSpPr>
        <p:spPr>
          <a:xfrm>
            <a:off x="4601575" y="6215851"/>
            <a:ext cx="5798010" cy="14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17777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Identificare ostacoli e fattori </a:t>
            </a:r>
            <a:r>
              <a:rPr lang="it-IT" sz="1800" b="1" i="0" u="none" strike="noStrike" cap="none" noProof="0" dirty="0" err="1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agevanti</a:t>
            </a:r>
            <a:endParaRPr lang="it-IT" sz="1800" noProof="0"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2000" b="1" i="0" u="none" strike="noStrike" cap="none" noProof="0" dirty="0">
              <a:solidFill>
                <a:srgbClr val="029D4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2"/>
          <p:cNvSpPr txBox="1"/>
          <p:nvPr/>
        </p:nvSpPr>
        <p:spPr>
          <a:xfrm>
            <a:off x="10215152" y="5265025"/>
            <a:ext cx="579801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Definire il support iniziale</a:t>
            </a:r>
            <a:endParaRPr lang="it-IT" noProof="0" dirty="0"/>
          </a:p>
        </p:txBody>
      </p:sp>
      <p:sp>
        <p:nvSpPr>
          <p:cNvPr id="148" name="Google Shape;148;p2"/>
          <p:cNvSpPr txBox="1"/>
          <p:nvPr/>
        </p:nvSpPr>
        <p:spPr>
          <a:xfrm>
            <a:off x="10215152" y="7783536"/>
            <a:ext cx="57981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Costruire fiducia e motivazione</a:t>
            </a:r>
            <a:endParaRPr lang="it-IT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3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154" name="Google Shape;154;p3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55" name="Google Shape;155;p3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157" name="Google Shape;157;p3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3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160" name="Google Shape;160;p3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3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163" name="Google Shape;163;p3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64" name="Google Shape;164;p3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3"/>
          <p:cNvGrpSpPr/>
          <p:nvPr/>
        </p:nvGrpSpPr>
        <p:grpSpPr>
          <a:xfrm>
            <a:off x="-1" y="-144661"/>
            <a:ext cx="18821313" cy="2738536"/>
            <a:chOff x="0" y="-38100"/>
            <a:chExt cx="4285959" cy="721260"/>
          </a:xfrm>
        </p:grpSpPr>
        <p:sp>
          <p:nvSpPr>
            <p:cNvPr id="166" name="Google Shape;166;p3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67" name="Google Shape;167;p3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3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69" name="Google Shape;169;p3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70" name="Google Shape;170;p3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71" name="Google Shape;171;p3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72" name="Google Shape;172;p3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73" name="Google Shape;173;p3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74" name="Google Shape;174;p3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grpSp>
        <p:nvGrpSpPr>
          <p:cNvPr id="175" name="Google Shape;175;p3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76" name="Google Shape;176;p3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3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79" name="Google Shape;179;p3"/>
          <p:cNvSpPr/>
          <p:nvPr/>
        </p:nvSpPr>
        <p:spPr>
          <a:xfrm>
            <a:off x="2847124" y="3027558"/>
            <a:ext cx="932983" cy="2044385"/>
          </a:xfrm>
          <a:custGeom>
            <a:avLst/>
            <a:gdLst/>
            <a:ahLst/>
            <a:cxnLst/>
            <a:rect l="l" t="t" r="r" b="b"/>
            <a:pathLst>
              <a:path w="932983" h="2044385" extrusionOk="0">
                <a:moveTo>
                  <a:pt x="0" y="0"/>
                </a:moveTo>
                <a:lnTo>
                  <a:pt x="932982" y="0"/>
                </a:lnTo>
                <a:lnTo>
                  <a:pt x="932982" y="2044385"/>
                </a:lnTo>
                <a:lnTo>
                  <a:pt x="0" y="2044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80" name="Google Shape;180;p3"/>
          <p:cNvSpPr/>
          <p:nvPr/>
        </p:nvSpPr>
        <p:spPr>
          <a:xfrm>
            <a:off x="2704382" y="5331700"/>
            <a:ext cx="1373459" cy="953930"/>
          </a:xfrm>
          <a:custGeom>
            <a:avLst/>
            <a:gdLst/>
            <a:ahLst/>
            <a:cxnLst/>
            <a:rect l="l" t="t" r="r" b="b"/>
            <a:pathLst>
              <a:path w="1373459" h="953930" extrusionOk="0">
                <a:moveTo>
                  <a:pt x="0" y="0"/>
                </a:moveTo>
                <a:lnTo>
                  <a:pt x="1373459" y="0"/>
                </a:lnTo>
                <a:lnTo>
                  <a:pt x="1373459" y="953929"/>
                </a:lnTo>
                <a:lnTo>
                  <a:pt x="0" y="953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81" name="Google Shape;181;p3"/>
          <p:cNvSpPr/>
          <p:nvPr/>
        </p:nvSpPr>
        <p:spPr>
          <a:xfrm>
            <a:off x="2847124" y="6915549"/>
            <a:ext cx="1032016" cy="955084"/>
          </a:xfrm>
          <a:custGeom>
            <a:avLst/>
            <a:gdLst/>
            <a:ahLst/>
            <a:cxnLst/>
            <a:rect l="l" t="t" r="r" b="b"/>
            <a:pathLst>
              <a:path w="1032016" h="955084" extrusionOk="0">
                <a:moveTo>
                  <a:pt x="0" y="0"/>
                </a:moveTo>
                <a:lnTo>
                  <a:pt x="1032015" y="0"/>
                </a:lnTo>
                <a:lnTo>
                  <a:pt x="1032015" y="955084"/>
                </a:lnTo>
                <a:lnTo>
                  <a:pt x="0" y="9550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82" name="Google Shape;182;p3"/>
          <p:cNvSpPr/>
          <p:nvPr/>
        </p:nvSpPr>
        <p:spPr>
          <a:xfrm>
            <a:off x="3533425" y="1506787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6" y="0"/>
                </a:lnTo>
                <a:lnTo>
                  <a:pt x="3739806" y="1520771"/>
                </a:lnTo>
                <a:lnTo>
                  <a:pt x="0" y="1520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83" name="Google Shape;183;p3"/>
          <p:cNvSpPr/>
          <p:nvPr/>
        </p:nvSpPr>
        <p:spPr>
          <a:xfrm>
            <a:off x="10475785" y="1635628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7" y="0"/>
                </a:lnTo>
                <a:lnTo>
                  <a:pt x="3739807" y="1520772"/>
                </a:lnTo>
                <a:lnTo>
                  <a:pt x="0" y="1520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84" name="Google Shape;184;p3"/>
          <p:cNvSpPr/>
          <p:nvPr/>
        </p:nvSpPr>
        <p:spPr>
          <a:xfrm>
            <a:off x="10188927" y="5184692"/>
            <a:ext cx="1062598" cy="1217560"/>
          </a:xfrm>
          <a:custGeom>
            <a:avLst/>
            <a:gdLst/>
            <a:ahLst/>
            <a:cxnLst/>
            <a:rect l="l" t="t" r="r" b="b"/>
            <a:pathLst>
              <a:path w="1062598" h="1217560" extrusionOk="0">
                <a:moveTo>
                  <a:pt x="0" y="0"/>
                </a:moveTo>
                <a:lnTo>
                  <a:pt x="1062598" y="0"/>
                </a:lnTo>
                <a:lnTo>
                  <a:pt x="1062598" y="1217561"/>
                </a:lnTo>
                <a:lnTo>
                  <a:pt x="0" y="12175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85" name="Google Shape;185;p3"/>
          <p:cNvSpPr/>
          <p:nvPr/>
        </p:nvSpPr>
        <p:spPr>
          <a:xfrm>
            <a:off x="10188927" y="6844473"/>
            <a:ext cx="1151467" cy="1469390"/>
          </a:xfrm>
          <a:custGeom>
            <a:avLst/>
            <a:gdLst/>
            <a:ahLst/>
            <a:cxnLst/>
            <a:rect l="l" t="t" r="r" b="b"/>
            <a:pathLst>
              <a:path w="1151467" h="1469390" extrusionOk="0">
                <a:moveTo>
                  <a:pt x="0" y="0"/>
                </a:moveTo>
                <a:lnTo>
                  <a:pt x="1151467" y="0"/>
                </a:lnTo>
                <a:lnTo>
                  <a:pt x="1151467" y="1469390"/>
                </a:lnTo>
                <a:lnTo>
                  <a:pt x="0" y="14693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86" name="Google Shape;186;p3"/>
          <p:cNvSpPr/>
          <p:nvPr/>
        </p:nvSpPr>
        <p:spPr>
          <a:xfrm>
            <a:off x="9574736" y="3306681"/>
            <a:ext cx="1649698" cy="1310760"/>
          </a:xfrm>
          <a:custGeom>
            <a:avLst/>
            <a:gdLst/>
            <a:ahLst/>
            <a:cxnLst/>
            <a:rect l="l" t="t" r="r" b="b"/>
            <a:pathLst>
              <a:path w="1649698" h="1310760" extrusionOk="0">
                <a:moveTo>
                  <a:pt x="0" y="0"/>
                </a:moveTo>
                <a:lnTo>
                  <a:pt x="1649698" y="0"/>
                </a:lnTo>
                <a:lnTo>
                  <a:pt x="1649698" y="1310760"/>
                </a:lnTo>
                <a:lnTo>
                  <a:pt x="0" y="13107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87" name="Google Shape;187;p3"/>
          <p:cNvSpPr txBox="1"/>
          <p:nvPr/>
        </p:nvSpPr>
        <p:spPr>
          <a:xfrm>
            <a:off x="3474921" y="1616075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Ambiente e contesto</a:t>
            </a:r>
            <a:endParaRPr lang="it-IT" noProof="0" dirty="0"/>
          </a:p>
        </p:txBody>
      </p:sp>
      <p:sp>
        <p:nvSpPr>
          <p:cNvPr id="188" name="Google Shape;188;p3"/>
          <p:cNvSpPr txBox="1"/>
          <p:nvPr/>
        </p:nvSpPr>
        <p:spPr>
          <a:xfrm>
            <a:off x="3973424" y="3383636"/>
            <a:ext cx="4464510" cy="180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it-IT" sz="2000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Controllo sensoriale</a:t>
            </a:r>
            <a:endParaRPr lang="it-IT" noProof="0" dirty="0"/>
          </a:p>
          <a:p>
            <a:pPr lvl="0" algn="ctr">
              <a:lnSpc>
                <a:spcPct val="140025"/>
              </a:lnSpc>
            </a:pPr>
            <a:r>
              <a:rPr lang="it-IT" sz="1599" b="1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Scegliere una stanza con luce naturale soffusa, evitando le luci al neon tremolanti e rumori di fondo (condizionatori ad alto volume ecc.)</a:t>
            </a:r>
            <a:endParaRPr lang="it-IT" noProof="0" dirty="0"/>
          </a:p>
        </p:txBody>
      </p:sp>
      <p:sp>
        <p:nvSpPr>
          <p:cNvPr id="189" name="Google Shape;189;p3"/>
          <p:cNvSpPr txBox="1"/>
          <p:nvPr/>
        </p:nvSpPr>
        <p:spPr>
          <a:xfrm>
            <a:off x="4221074" y="5138819"/>
            <a:ext cx="3969210" cy="180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it-IT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Disposizione posti a sedere</a:t>
            </a:r>
            <a:endParaRPr lang="it-IT" noProof="0" dirty="0"/>
          </a:p>
          <a:p>
            <a:pPr lvl="0" algn="ctr">
              <a:lnSpc>
                <a:spcPct val="140025"/>
              </a:lnSpc>
            </a:pPr>
            <a:r>
              <a:rPr lang="it-IT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Evitare una disposizione rigida faccia a faccia. Un angolo di 90 gradi o sedersi fianco a fianco a un tavolo consente il dialogo</a:t>
            </a:r>
            <a:endParaRPr lang="it-IT" noProof="0" dirty="0"/>
          </a:p>
        </p:txBody>
      </p:sp>
      <p:sp>
        <p:nvSpPr>
          <p:cNvPr id="190" name="Google Shape;190;p3"/>
          <p:cNvSpPr txBox="1"/>
          <p:nvPr/>
        </p:nvSpPr>
        <p:spPr>
          <a:xfrm>
            <a:off x="4156588" y="6963853"/>
            <a:ext cx="4033696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it-IT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Ordine visivo</a:t>
            </a:r>
          </a:p>
          <a:p>
            <a:pPr lvl="0" algn="ctr">
              <a:lnSpc>
                <a:spcPct val="140000"/>
              </a:lnSpc>
            </a:pPr>
            <a:r>
              <a:rPr lang="it-IT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Tenere la scrivania libera da oggetti superflui che potrebbero distrarre</a:t>
            </a:r>
            <a:endParaRPr lang="it-IT" noProof="0" dirty="0"/>
          </a:p>
        </p:txBody>
      </p:sp>
      <p:sp>
        <p:nvSpPr>
          <p:cNvPr id="191" name="Google Shape;191;p3"/>
          <p:cNvSpPr txBox="1"/>
          <p:nvPr/>
        </p:nvSpPr>
        <p:spPr>
          <a:xfrm>
            <a:off x="10669336" y="1616075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Ansia e prevedibilità</a:t>
            </a:r>
            <a:endParaRPr lang="it-IT" noProof="0" dirty="0"/>
          </a:p>
        </p:txBody>
      </p:sp>
      <p:sp>
        <p:nvSpPr>
          <p:cNvPr id="192" name="Google Shape;192;p3"/>
          <p:cNvSpPr txBox="1"/>
          <p:nvPr/>
        </p:nvSpPr>
        <p:spPr>
          <a:xfrm>
            <a:off x="11251525" y="3434436"/>
            <a:ext cx="446451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it-IT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Informazioni preliminari</a:t>
            </a:r>
            <a:endParaRPr lang="it-IT" noProof="0" dirty="0"/>
          </a:p>
          <a:p>
            <a:pPr lvl="0" algn="ctr">
              <a:lnSpc>
                <a:spcPct val="140025"/>
              </a:lnSpc>
            </a:pPr>
            <a:r>
              <a:rPr lang="it-IT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Fornite in anticipo la struttura dell’intervista e le domande principali in un formato chiaro e scritto</a:t>
            </a:r>
            <a:endParaRPr lang="it-IT" noProof="0" dirty="0"/>
          </a:p>
        </p:txBody>
      </p:sp>
      <p:sp>
        <p:nvSpPr>
          <p:cNvPr id="193" name="Google Shape;193;p3"/>
          <p:cNvSpPr txBox="1"/>
          <p:nvPr/>
        </p:nvSpPr>
        <p:spPr>
          <a:xfrm>
            <a:off x="11499175" y="5151519"/>
            <a:ext cx="3969210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it-IT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Agenda visiva</a:t>
            </a:r>
            <a:endParaRPr lang="it-IT" noProof="0" dirty="0"/>
          </a:p>
          <a:p>
            <a:pPr lvl="0" algn="ctr">
              <a:lnSpc>
                <a:spcPct val="140025"/>
              </a:lnSpc>
            </a:pPr>
            <a:r>
              <a:rPr lang="it-IT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Utilizzare una guida visiva per segnalare ogni transizione fra sezioni</a:t>
            </a:r>
            <a:endParaRPr lang="it-IT" noProof="0" dirty="0"/>
          </a:p>
        </p:txBody>
      </p:sp>
      <p:sp>
        <p:nvSpPr>
          <p:cNvPr id="194" name="Google Shape;194;p3"/>
          <p:cNvSpPr txBox="1"/>
          <p:nvPr/>
        </p:nvSpPr>
        <p:spPr>
          <a:xfrm>
            <a:off x="11434689" y="6963853"/>
            <a:ext cx="4033696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Puntualità</a:t>
            </a:r>
            <a:endParaRPr lang="it-IT" noProof="0" dirty="0"/>
          </a:p>
          <a:p>
            <a:pPr lvl="0" algn="ctr">
              <a:lnSpc>
                <a:spcPct val="140025"/>
              </a:lnSpc>
            </a:pPr>
            <a:r>
              <a:rPr lang="it-IT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I tempi di attesa spesso aumentano l’ansia; essere puntuali rende la situazione gestibile.</a:t>
            </a:r>
            <a:endParaRPr lang="it-IT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4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200" name="Google Shape;200;p4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01" name="Google Shape;201;p4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" name="Google Shape;202;p4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203" name="Google Shape;203;p4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04" name="Google Shape;204;p4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4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206" name="Google Shape;206;p4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07" name="Google Shape;207;p4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8" name="Google Shape;208;p4"/>
          <p:cNvGrpSpPr/>
          <p:nvPr/>
        </p:nvGrpSpPr>
        <p:grpSpPr>
          <a:xfrm>
            <a:off x="-1" y="-144661"/>
            <a:ext cx="18802350" cy="2738536"/>
            <a:chOff x="0" y="-38100"/>
            <a:chExt cx="4285959" cy="721260"/>
          </a:xfrm>
        </p:grpSpPr>
        <p:sp>
          <p:nvSpPr>
            <p:cNvPr id="209" name="Google Shape;209;p4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10" name="Google Shape;210;p4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4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12" name="Google Shape;212;p4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13" name="Google Shape;213;p4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14" name="Google Shape;214;p4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15" name="Google Shape;215;p4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16" name="Google Shape;216;p4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17" name="Google Shape;217;p4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grpSp>
        <p:nvGrpSpPr>
          <p:cNvPr id="218" name="Google Shape;218;p4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219" name="Google Shape;219;p4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20" name="Google Shape;220;p4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4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22" name="Google Shape;222;p4"/>
          <p:cNvSpPr/>
          <p:nvPr/>
        </p:nvSpPr>
        <p:spPr>
          <a:xfrm>
            <a:off x="3533425" y="1506787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6" y="0"/>
                </a:lnTo>
                <a:lnTo>
                  <a:pt x="3739806" y="1520771"/>
                </a:lnTo>
                <a:lnTo>
                  <a:pt x="0" y="1520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23" name="Google Shape;223;p4"/>
          <p:cNvSpPr/>
          <p:nvPr/>
        </p:nvSpPr>
        <p:spPr>
          <a:xfrm>
            <a:off x="10475785" y="1635628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7" y="0"/>
                </a:lnTo>
                <a:lnTo>
                  <a:pt x="3739807" y="1520772"/>
                </a:lnTo>
                <a:lnTo>
                  <a:pt x="0" y="1520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24" name="Google Shape;224;p4"/>
          <p:cNvSpPr/>
          <p:nvPr/>
        </p:nvSpPr>
        <p:spPr>
          <a:xfrm>
            <a:off x="2695286" y="3566178"/>
            <a:ext cx="1183853" cy="1226903"/>
          </a:xfrm>
          <a:custGeom>
            <a:avLst/>
            <a:gdLst/>
            <a:ahLst/>
            <a:cxnLst/>
            <a:rect l="l" t="t" r="r" b="b"/>
            <a:pathLst>
              <a:path w="1183853" h="1226903" extrusionOk="0">
                <a:moveTo>
                  <a:pt x="0" y="0"/>
                </a:moveTo>
                <a:lnTo>
                  <a:pt x="1183853" y="0"/>
                </a:lnTo>
                <a:lnTo>
                  <a:pt x="1183853" y="1226902"/>
                </a:lnTo>
                <a:lnTo>
                  <a:pt x="0" y="12269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25" name="Google Shape;225;p4"/>
          <p:cNvSpPr/>
          <p:nvPr/>
        </p:nvSpPr>
        <p:spPr>
          <a:xfrm>
            <a:off x="2948799" y="5312650"/>
            <a:ext cx="1052243" cy="1269153"/>
          </a:xfrm>
          <a:custGeom>
            <a:avLst/>
            <a:gdLst/>
            <a:ahLst/>
            <a:cxnLst/>
            <a:rect l="l" t="t" r="r" b="b"/>
            <a:pathLst>
              <a:path w="1052243" h="1269153" extrusionOk="0">
                <a:moveTo>
                  <a:pt x="0" y="0"/>
                </a:moveTo>
                <a:lnTo>
                  <a:pt x="1052243" y="0"/>
                </a:lnTo>
                <a:lnTo>
                  <a:pt x="1052243" y="1269152"/>
                </a:lnTo>
                <a:lnTo>
                  <a:pt x="0" y="12691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26" name="Google Shape;226;p4"/>
          <p:cNvSpPr/>
          <p:nvPr/>
        </p:nvSpPr>
        <p:spPr>
          <a:xfrm>
            <a:off x="3200526" y="6747510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4"/>
                </a:lnTo>
                <a:lnTo>
                  <a:pt x="0" y="2129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27" name="Google Shape;227;p4"/>
          <p:cNvSpPr/>
          <p:nvPr/>
        </p:nvSpPr>
        <p:spPr>
          <a:xfrm>
            <a:off x="10200000" y="3176336"/>
            <a:ext cx="1040452" cy="1470604"/>
          </a:xfrm>
          <a:custGeom>
            <a:avLst/>
            <a:gdLst/>
            <a:ahLst/>
            <a:cxnLst/>
            <a:rect l="l" t="t" r="r" b="b"/>
            <a:pathLst>
              <a:path w="1040452" h="1470604" extrusionOk="0">
                <a:moveTo>
                  <a:pt x="0" y="0"/>
                </a:moveTo>
                <a:lnTo>
                  <a:pt x="1040452" y="0"/>
                </a:lnTo>
                <a:lnTo>
                  <a:pt x="1040452" y="1470604"/>
                </a:lnTo>
                <a:lnTo>
                  <a:pt x="0" y="1470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28" name="Google Shape;228;p4"/>
          <p:cNvSpPr/>
          <p:nvPr/>
        </p:nvSpPr>
        <p:spPr>
          <a:xfrm>
            <a:off x="10200000" y="5113959"/>
            <a:ext cx="940140" cy="1305750"/>
          </a:xfrm>
          <a:custGeom>
            <a:avLst/>
            <a:gdLst/>
            <a:ahLst/>
            <a:cxnLst/>
            <a:rect l="l" t="t" r="r" b="b"/>
            <a:pathLst>
              <a:path w="940140" h="1305750" extrusionOk="0">
                <a:moveTo>
                  <a:pt x="0" y="0"/>
                </a:moveTo>
                <a:lnTo>
                  <a:pt x="940140" y="0"/>
                </a:lnTo>
                <a:lnTo>
                  <a:pt x="940140" y="1305750"/>
                </a:lnTo>
                <a:lnTo>
                  <a:pt x="0" y="1305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29" name="Google Shape;229;p4"/>
          <p:cNvSpPr/>
          <p:nvPr/>
        </p:nvSpPr>
        <p:spPr>
          <a:xfrm>
            <a:off x="9828368" y="7200759"/>
            <a:ext cx="1423157" cy="853894"/>
          </a:xfrm>
          <a:custGeom>
            <a:avLst/>
            <a:gdLst/>
            <a:ahLst/>
            <a:cxnLst/>
            <a:rect l="l" t="t" r="r" b="b"/>
            <a:pathLst>
              <a:path w="1423157" h="853894" extrusionOk="0">
                <a:moveTo>
                  <a:pt x="0" y="0"/>
                </a:moveTo>
                <a:lnTo>
                  <a:pt x="1423157" y="0"/>
                </a:lnTo>
                <a:lnTo>
                  <a:pt x="1423157" y="853894"/>
                </a:lnTo>
                <a:lnTo>
                  <a:pt x="0" y="8538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30" name="Google Shape;230;p4"/>
          <p:cNvSpPr txBox="1"/>
          <p:nvPr/>
        </p:nvSpPr>
        <p:spPr>
          <a:xfrm>
            <a:off x="3474921" y="1616075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Sensibilità sensoriale</a:t>
            </a:r>
            <a:endParaRPr lang="it-IT" noProof="0" dirty="0"/>
          </a:p>
        </p:txBody>
      </p:sp>
      <p:sp>
        <p:nvSpPr>
          <p:cNvPr id="231" name="Google Shape;231;p4"/>
          <p:cNvSpPr txBox="1"/>
          <p:nvPr/>
        </p:nvSpPr>
        <p:spPr>
          <a:xfrm>
            <a:off x="3973424" y="3434436"/>
            <a:ext cx="4464510" cy="1183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noProof="0" dirty="0" err="1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Proactive</a:t>
            </a:r>
            <a:r>
              <a:rPr lang="it-IT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2000" b="1" i="0" u="none" strike="noStrike" cap="none" noProof="0" dirty="0" err="1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identification</a:t>
            </a:r>
            <a:endParaRPr lang="it-IT" noProof="0" dirty="0"/>
          </a:p>
          <a:p>
            <a:pPr marL="0" marR="0" lvl="0" indent="0" algn="ctr" rtl="0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Ask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which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sensory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elements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nosie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lightns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smells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affect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the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participant’s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concentration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fefore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the session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begins</a:t>
            </a:r>
            <a:endParaRPr lang="it-IT" noProof="0" dirty="0"/>
          </a:p>
        </p:txBody>
      </p:sp>
      <p:sp>
        <p:nvSpPr>
          <p:cNvPr id="232" name="Google Shape;232;p4"/>
          <p:cNvSpPr txBox="1"/>
          <p:nvPr/>
        </p:nvSpPr>
        <p:spPr>
          <a:xfrm>
            <a:off x="4221074" y="5151519"/>
            <a:ext cx="3969210" cy="1183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Self-</a:t>
            </a:r>
            <a:r>
              <a:rPr lang="it-IT" sz="2000" b="1" i="0" u="none" strike="noStrike" cap="none" noProof="0" dirty="0" err="1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Regulation</a:t>
            </a:r>
            <a:r>
              <a:rPr lang="it-IT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 Tools</a:t>
            </a:r>
            <a:endParaRPr lang="it-IT" noProof="0" dirty="0"/>
          </a:p>
          <a:p>
            <a:pPr marL="0" marR="0" lvl="0" indent="0" algn="ctr" rtl="0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Allow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noise-canceling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headphones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or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other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sensory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tools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if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needed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. Never 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restrict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self-</a:t>
            </a:r>
            <a:r>
              <a:rPr lang="it-IT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regulation</a:t>
            </a:r>
            <a:r>
              <a:rPr lang="it-IT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strategies</a:t>
            </a:r>
            <a:endParaRPr lang="it-IT" noProof="0" dirty="0"/>
          </a:p>
        </p:txBody>
      </p:sp>
      <p:sp>
        <p:nvSpPr>
          <p:cNvPr id="233" name="Google Shape;233;p4"/>
          <p:cNvSpPr txBox="1"/>
          <p:nvPr/>
        </p:nvSpPr>
        <p:spPr>
          <a:xfrm>
            <a:off x="2948799" y="6751294"/>
            <a:ext cx="5489134" cy="215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Perché è importante</a:t>
            </a:r>
            <a:endParaRPr lang="it-IT" noProof="0" dirty="0"/>
          </a:p>
          <a:p>
            <a:pPr lvl="0" algn="ctr">
              <a:lnSpc>
                <a:spcPct val="140025"/>
              </a:lnSpc>
            </a:pPr>
            <a:r>
              <a:rPr lang="it-IT" sz="1599" b="1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Un input sensoriale mal gestito può compromettere </a:t>
            </a:r>
            <a:r>
              <a:rPr lang="it-IT" sz="1599" b="1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signicativamente</a:t>
            </a:r>
            <a:r>
              <a:rPr lang="it-IT" sz="1599" b="1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la qualità della concentrazione e della comunicazione durante il colloquio: delle regolazioni proattive rendono le risposte più autentiche e affidabili</a:t>
            </a:r>
            <a:endParaRPr lang="it-IT" noProof="0" dirty="0"/>
          </a:p>
        </p:txBody>
      </p:sp>
      <p:sp>
        <p:nvSpPr>
          <p:cNvPr id="234" name="Google Shape;234;p4"/>
          <p:cNvSpPr txBox="1"/>
          <p:nvPr/>
        </p:nvSpPr>
        <p:spPr>
          <a:xfrm>
            <a:off x="10669336" y="1616075"/>
            <a:ext cx="3663256" cy="121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Information processing</a:t>
            </a:r>
            <a:endParaRPr lang="it-IT" noProof="0" dirty="0"/>
          </a:p>
        </p:txBody>
      </p:sp>
      <p:sp>
        <p:nvSpPr>
          <p:cNvPr id="235" name="Google Shape;235;p4"/>
          <p:cNvSpPr txBox="1"/>
          <p:nvPr/>
        </p:nvSpPr>
        <p:spPr>
          <a:xfrm>
            <a:off x="11251525" y="3434436"/>
            <a:ext cx="446451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it-IT" sz="2000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Tempo di elaborazione</a:t>
            </a:r>
            <a:endParaRPr lang="it-IT" noProof="0" dirty="0"/>
          </a:p>
          <a:p>
            <a:pPr lvl="0" algn="ctr">
              <a:lnSpc>
                <a:spcPct val="140025"/>
              </a:lnSpc>
            </a:pPr>
            <a:r>
              <a:rPr lang="it-IT" sz="1599" b="1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Concedere almeno 10 secondi di silenzio dopo una domanda. Non riformulare immediatamente</a:t>
            </a:r>
            <a:endParaRPr lang="it-IT" noProof="0" dirty="0"/>
          </a:p>
        </p:txBody>
      </p:sp>
      <p:sp>
        <p:nvSpPr>
          <p:cNvPr id="236" name="Google Shape;236;p4"/>
          <p:cNvSpPr txBox="1"/>
          <p:nvPr/>
        </p:nvSpPr>
        <p:spPr>
          <a:xfrm>
            <a:off x="11499175" y="5037219"/>
            <a:ext cx="4216860" cy="180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it-IT" sz="2000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Evitare domande doppie</a:t>
            </a:r>
            <a:endParaRPr lang="it-IT" noProof="0" dirty="0"/>
          </a:p>
          <a:p>
            <a:pPr lvl="0" algn="ctr">
              <a:lnSpc>
                <a:spcPct val="140025"/>
              </a:lnSpc>
            </a:pPr>
            <a:r>
              <a:rPr lang="it-IT" sz="1599" b="1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Non porre due domande contemporaneamente. Utilizzare formulazioni dirette e incentrate su un unico argomento</a:t>
            </a:r>
            <a:endParaRPr lang="it-IT" noProof="0" dirty="0"/>
          </a:p>
        </p:txBody>
      </p:sp>
      <p:sp>
        <p:nvSpPr>
          <p:cNvPr id="237" name="Google Shape;237;p4"/>
          <p:cNvSpPr txBox="1"/>
          <p:nvPr/>
        </p:nvSpPr>
        <p:spPr>
          <a:xfrm>
            <a:off x="11434689" y="6963853"/>
            <a:ext cx="4033696" cy="180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it-IT" sz="2000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Osservazione non giudicante</a:t>
            </a:r>
            <a:endParaRPr lang="it-IT" noProof="0" dirty="0"/>
          </a:p>
          <a:p>
            <a:pPr lvl="0" algn="ctr">
              <a:lnSpc>
                <a:spcPct val="140025"/>
              </a:lnSpc>
            </a:pPr>
            <a:r>
              <a:rPr lang="it-IT" sz="1599" b="1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Non interpretare la mancanza di contatto visivo, i gesti di distrazione o le lunghe pause come mancanza di interesse o coinvolgimento</a:t>
            </a:r>
            <a:endParaRPr lang="it-IT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5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243" name="Google Shape;243;p5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5" name="Google Shape;245;p5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246" name="Google Shape;246;p5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47" name="Google Shape;247;p5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8" name="Google Shape;248;p5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249" name="Google Shape;249;p5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50" name="Google Shape;250;p5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1" name="Google Shape;251;p5"/>
          <p:cNvGrpSpPr/>
          <p:nvPr/>
        </p:nvGrpSpPr>
        <p:grpSpPr>
          <a:xfrm>
            <a:off x="-1" y="-144661"/>
            <a:ext cx="18802350" cy="2738536"/>
            <a:chOff x="0" y="-38100"/>
            <a:chExt cx="4285959" cy="721260"/>
          </a:xfrm>
        </p:grpSpPr>
        <p:sp>
          <p:nvSpPr>
            <p:cNvPr id="252" name="Google Shape;252;p5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53" name="Google Shape;253;p5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5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55" name="Google Shape;255;p5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56" name="Google Shape;256;p5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57" name="Google Shape;257;p5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58" name="Google Shape;258;p5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59" name="Google Shape;259;p5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60" name="Google Shape;260;p5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grpSp>
        <p:nvGrpSpPr>
          <p:cNvPr id="261" name="Google Shape;261;p5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262" name="Google Shape;262;p5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it-IT" noProof="0" dirty="0"/>
            </a:p>
          </p:txBody>
        </p:sp>
        <p:sp>
          <p:nvSpPr>
            <p:cNvPr id="263" name="Google Shape;263;p5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it-IT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4" name="Google Shape;264;p5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65" name="Google Shape;265;p5"/>
          <p:cNvSpPr/>
          <p:nvPr/>
        </p:nvSpPr>
        <p:spPr>
          <a:xfrm>
            <a:off x="6517125" y="1021012"/>
            <a:ext cx="5192611" cy="2111547"/>
          </a:xfrm>
          <a:custGeom>
            <a:avLst/>
            <a:gdLst/>
            <a:ahLst/>
            <a:cxnLst/>
            <a:rect l="l" t="t" r="r" b="b"/>
            <a:pathLst>
              <a:path w="5192611" h="2111547" extrusionOk="0">
                <a:moveTo>
                  <a:pt x="0" y="0"/>
                </a:moveTo>
                <a:lnTo>
                  <a:pt x="5192611" y="0"/>
                </a:lnTo>
                <a:lnTo>
                  <a:pt x="5192611" y="2111547"/>
                </a:lnTo>
                <a:lnTo>
                  <a:pt x="0" y="2111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66" name="Google Shape;266;p5"/>
          <p:cNvSpPr/>
          <p:nvPr/>
        </p:nvSpPr>
        <p:spPr>
          <a:xfrm>
            <a:off x="10580673" y="5582389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67" name="Google Shape;267;p5"/>
          <p:cNvSpPr/>
          <p:nvPr/>
        </p:nvSpPr>
        <p:spPr>
          <a:xfrm>
            <a:off x="6525296" y="3618334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68" name="Google Shape;268;p5"/>
          <p:cNvSpPr/>
          <p:nvPr/>
        </p:nvSpPr>
        <p:spPr>
          <a:xfrm>
            <a:off x="2607045" y="5795722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69" name="Google Shape;269;p5"/>
          <p:cNvSpPr/>
          <p:nvPr/>
        </p:nvSpPr>
        <p:spPr>
          <a:xfrm>
            <a:off x="3928527" y="3873481"/>
            <a:ext cx="1722839" cy="1619469"/>
          </a:xfrm>
          <a:custGeom>
            <a:avLst/>
            <a:gdLst/>
            <a:ahLst/>
            <a:cxnLst/>
            <a:rect l="l" t="t" r="r" b="b"/>
            <a:pathLst>
              <a:path w="1722839" h="1619469" extrusionOk="0">
                <a:moveTo>
                  <a:pt x="0" y="0"/>
                </a:moveTo>
                <a:lnTo>
                  <a:pt x="1722839" y="0"/>
                </a:lnTo>
                <a:lnTo>
                  <a:pt x="1722839" y="1619469"/>
                </a:lnTo>
                <a:lnTo>
                  <a:pt x="0" y="1619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70" name="Google Shape;270;p5"/>
          <p:cNvSpPr/>
          <p:nvPr/>
        </p:nvSpPr>
        <p:spPr>
          <a:xfrm>
            <a:off x="8408134" y="5994951"/>
            <a:ext cx="1608858" cy="1304637"/>
          </a:xfrm>
          <a:custGeom>
            <a:avLst/>
            <a:gdLst/>
            <a:ahLst/>
            <a:cxnLst/>
            <a:rect l="l" t="t" r="r" b="b"/>
            <a:pathLst>
              <a:path w="1608858" h="1304637" extrusionOk="0">
                <a:moveTo>
                  <a:pt x="0" y="0"/>
                </a:moveTo>
                <a:lnTo>
                  <a:pt x="1608858" y="0"/>
                </a:lnTo>
                <a:lnTo>
                  <a:pt x="1608858" y="1304638"/>
                </a:lnTo>
                <a:lnTo>
                  <a:pt x="0" y="1304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71" name="Google Shape;271;p5"/>
          <p:cNvSpPr/>
          <p:nvPr/>
        </p:nvSpPr>
        <p:spPr>
          <a:xfrm>
            <a:off x="14110166" y="4683215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3" y="0"/>
                </a:lnTo>
                <a:lnTo>
                  <a:pt x="594863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72" name="Google Shape;272;p5"/>
          <p:cNvSpPr txBox="1"/>
          <p:nvPr/>
        </p:nvSpPr>
        <p:spPr>
          <a:xfrm>
            <a:off x="6150304" y="1464767"/>
            <a:ext cx="5926254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Comunicazione e supporto visivo</a:t>
            </a:r>
            <a:endParaRPr lang="it-IT" noProof="0" dirty="0"/>
          </a:p>
        </p:txBody>
      </p:sp>
      <p:sp>
        <p:nvSpPr>
          <p:cNvPr id="273" name="Google Shape;273;p5"/>
          <p:cNvSpPr txBox="1"/>
          <p:nvPr/>
        </p:nvSpPr>
        <p:spPr>
          <a:xfrm>
            <a:off x="11132987" y="5745545"/>
            <a:ext cx="4417060" cy="2024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8"/>
              </a:lnSpc>
            </a:pPr>
            <a:r>
              <a:rPr lang="it-IT" sz="2199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Principi di leggibilità </a:t>
            </a:r>
          </a:p>
          <a:p>
            <a:pPr lvl="0" algn="ctr">
              <a:lnSpc>
                <a:spcPct val="140018"/>
              </a:lnSpc>
            </a:pPr>
            <a:r>
              <a:rPr lang="it-IT" sz="1799" b="1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Assicurarsi che tutto il materiale scritto utilizzi caratteri di grandi dimensioni, elenchi puntati e titoli chiari</a:t>
            </a:r>
            <a:endParaRPr lang="it-IT" noProof="0" dirty="0"/>
          </a:p>
        </p:txBody>
      </p:sp>
      <p:sp>
        <p:nvSpPr>
          <p:cNvPr id="274" name="Google Shape;274;p5"/>
          <p:cNvSpPr txBox="1"/>
          <p:nvPr/>
        </p:nvSpPr>
        <p:spPr>
          <a:xfrm>
            <a:off x="6795493" y="3865984"/>
            <a:ext cx="4727134" cy="163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199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Supporto visivo</a:t>
            </a:r>
            <a:endParaRPr lang="it-IT" noProof="0" dirty="0"/>
          </a:p>
          <a:p>
            <a:pPr lvl="0" algn="ctr">
              <a:lnSpc>
                <a:spcPct val="140022"/>
              </a:lnSpc>
            </a:pPr>
            <a:r>
              <a:rPr lang="it-IT" sz="1799" b="1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Utilizzare riassunti scritti, diagrammi o pittogrammi per rendere concreti concetti astratti</a:t>
            </a:r>
            <a:endParaRPr lang="it-IT" noProof="0" dirty="0"/>
          </a:p>
        </p:txBody>
      </p:sp>
      <p:sp>
        <p:nvSpPr>
          <p:cNvPr id="275" name="Google Shape;275;p5"/>
          <p:cNvSpPr txBox="1"/>
          <p:nvPr/>
        </p:nvSpPr>
        <p:spPr>
          <a:xfrm>
            <a:off x="2897252" y="6230461"/>
            <a:ext cx="4656994" cy="163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8"/>
              </a:lnSpc>
            </a:pPr>
            <a:r>
              <a:rPr lang="it-IT" sz="2199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Linguaggio concreto</a:t>
            </a:r>
            <a:endParaRPr lang="it-IT" noProof="0" dirty="0"/>
          </a:p>
          <a:p>
            <a:pPr lvl="0" algn="ctr">
              <a:lnSpc>
                <a:spcPct val="140022"/>
              </a:lnSpc>
            </a:pPr>
            <a:r>
              <a:rPr lang="it-IT" sz="1799" b="1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Evitare metafore, espressioni idiomatiche o sarcasmo. Siate diretti e letterali</a:t>
            </a:r>
            <a:endParaRPr lang="it-IT" noProof="0" dirty="0"/>
          </a:p>
        </p:txBody>
      </p:sp>
      <p:sp>
        <p:nvSpPr>
          <p:cNvPr id="276" name="Google Shape;276;p5"/>
          <p:cNvSpPr/>
          <p:nvPr/>
        </p:nvSpPr>
        <p:spPr>
          <a:xfrm>
            <a:off x="12604514" y="3789004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3" y="0"/>
                </a:lnTo>
                <a:lnTo>
                  <a:pt x="594863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77" name="Google Shape;277;p5"/>
          <p:cNvSpPr/>
          <p:nvPr/>
        </p:nvSpPr>
        <p:spPr>
          <a:xfrm>
            <a:off x="12639004" y="4578771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2" y="0"/>
                </a:lnTo>
                <a:lnTo>
                  <a:pt x="594862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78" name="Google Shape;278;p5"/>
          <p:cNvSpPr/>
          <p:nvPr/>
        </p:nvSpPr>
        <p:spPr>
          <a:xfrm>
            <a:off x="14075677" y="3789004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2" y="0"/>
                </a:lnTo>
                <a:lnTo>
                  <a:pt x="594862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</Words>
  <Application>Microsoft Office PowerPoint</Application>
  <PresentationFormat>Personalizzato</PresentationFormat>
  <Paragraphs>43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Open Sans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Athos Pasquali</dc:creator>
  <cp:lastModifiedBy>Athos Pasquali</cp:lastModifiedBy>
  <cp:revision>1</cp:revision>
  <dcterms:created xsi:type="dcterms:W3CDTF">2006-08-16T00:00:00Z</dcterms:created>
  <dcterms:modified xsi:type="dcterms:W3CDTF">2026-09-15T08:54:11Z</dcterms:modified>
</cp:coreProperties>
</file>